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75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718" autoAdjust="0"/>
  </p:normalViewPr>
  <p:slideViewPr>
    <p:cSldViewPr>
      <p:cViewPr>
        <p:scale>
          <a:sx n="77" d="100"/>
          <a:sy n="77" d="100"/>
        </p:scale>
        <p:origin x="-118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F96D0-C972-4AA9-9729-EDCE828207A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DE94-DC77-480D-B337-73109DEE0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7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0DE94-DC77-480D-B337-73109DEE0B8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7C24-1FE9-4C46-94F9-93DCCE548A9D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A018E0-59D6-4176-B748-8D7E11D3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7C24-1FE9-4C46-94F9-93DCCE548A9D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8E0-59D6-4176-B748-8D7E11D3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7C24-1FE9-4C46-94F9-93DCCE548A9D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8E0-59D6-4176-B748-8D7E11D3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7C24-1FE9-4C46-94F9-93DCCE548A9D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A018E0-59D6-4176-B748-8D7E11D3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7C24-1FE9-4C46-94F9-93DCCE548A9D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8E0-59D6-4176-B748-8D7E11D3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7C24-1FE9-4C46-94F9-93DCCE548A9D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8E0-59D6-4176-B748-8D7E11D3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7C24-1FE9-4C46-94F9-93DCCE548A9D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A018E0-59D6-4176-B748-8D7E11D3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7C24-1FE9-4C46-94F9-93DCCE548A9D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8E0-59D6-4176-B748-8D7E11D3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7C24-1FE9-4C46-94F9-93DCCE548A9D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8E0-59D6-4176-B748-8D7E11D3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7C24-1FE9-4C46-94F9-93DCCE548A9D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8E0-59D6-4176-B748-8D7E11D31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7C24-1FE9-4C46-94F9-93DCCE548A9D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8E0-59D6-4176-B748-8D7E11D3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DF7C24-1FE9-4C46-94F9-93DCCE548A9D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A018E0-59D6-4176-B748-8D7E11D319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1447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ĐẤU TRANH CHỐNG MĨ-NGỤY CỦA NHÂN DÂN SÀI GÒN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Kna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3810000" cy="3810000"/>
          </a:xfrm>
        </p:spPr>
      </p:pic>
      <p:sp>
        <p:nvSpPr>
          <p:cNvPr id="6" name="TextBox 5"/>
          <p:cNvSpPr txBox="1"/>
          <p:nvPr/>
        </p:nvSpPr>
        <p:spPr>
          <a:xfrm>
            <a:off x="381000" y="5486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NHÀ HÁT THÀNH PHỐ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MeJ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33524"/>
            <a:ext cx="3733800" cy="3876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1" y="5486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BƯU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THÀNH PHỐ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943601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Địa</a:t>
            </a:r>
            <a:r>
              <a:rPr lang="en-US" i="1" dirty="0" smtClean="0"/>
              <a:t> </a:t>
            </a:r>
            <a:r>
              <a:rPr lang="en-US" i="1" dirty="0" err="1" smtClean="0"/>
              <a:t>chỉ</a:t>
            </a:r>
            <a:r>
              <a:rPr lang="en-US" i="1" dirty="0" smtClean="0"/>
              <a:t>: 2 </a:t>
            </a:r>
            <a:r>
              <a:rPr lang="en-US" i="1" dirty="0" err="1" smtClean="0"/>
              <a:t>Công</a:t>
            </a:r>
            <a:r>
              <a:rPr lang="en-US" i="1" dirty="0" smtClean="0"/>
              <a:t> </a:t>
            </a:r>
            <a:r>
              <a:rPr lang="en-US" i="1" dirty="0" err="1" smtClean="0"/>
              <a:t>xã</a:t>
            </a:r>
            <a:r>
              <a:rPr lang="en-US" i="1" dirty="0" smtClean="0"/>
              <a:t> Paris, P. </a:t>
            </a:r>
            <a:r>
              <a:rPr lang="en-US" i="1" dirty="0" err="1" smtClean="0"/>
              <a:t>Bến</a:t>
            </a:r>
            <a:r>
              <a:rPr lang="en-US" i="1" dirty="0" smtClean="0"/>
              <a:t> </a:t>
            </a:r>
            <a:r>
              <a:rPr lang="en-US" i="1" dirty="0" err="1" smtClean="0"/>
              <a:t>Nghé</a:t>
            </a:r>
            <a:r>
              <a:rPr lang="en-US" i="1" dirty="0" smtClean="0"/>
              <a:t>, Q.1, Tp. HCM.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59436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 smtClean="0"/>
              <a:t>Địa chỉ: 7 Công trường Lam Sơn, P. Bến Nghé, Q.1, TP. HCM.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144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29775223310272_Dai_hoc_Sai_Gon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76600"/>
            <a:ext cx="43434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019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TRƯỜNG ĐẠI HỌC SÀI GÒN </a:t>
            </a:r>
            <a:endParaRPr lang="en-US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Văn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hóa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tâm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chú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nhưng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yếu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lợi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ích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lợi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Mĩ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dục</a:t>
            </a:r>
            <a:r>
              <a:rPr lang="en-US" sz="2800" dirty="0" smtClean="0">
                <a:solidFill>
                  <a:srgbClr val="FF0000"/>
                </a:solidFill>
              </a:rPr>
              <a:t> : </a:t>
            </a:r>
            <a:r>
              <a:rPr lang="en-US" sz="2800" dirty="0" err="1" smtClean="0">
                <a:solidFill>
                  <a:srgbClr val="FF0000"/>
                </a:solidFill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chức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dục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theo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</a:rPr>
              <a:t> “ </a:t>
            </a:r>
            <a:r>
              <a:rPr lang="en-US" sz="2800" dirty="0" err="1" smtClean="0">
                <a:solidFill>
                  <a:srgbClr val="FF0000"/>
                </a:solidFill>
              </a:rPr>
              <a:t>Văn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hóa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Mĩ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lối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Mĩ</a:t>
            </a:r>
            <a:r>
              <a:rPr lang="en-US" sz="2800" dirty="0" smtClean="0">
                <a:solidFill>
                  <a:srgbClr val="FF0000"/>
                </a:solidFill>
              </a:rPr>
              <a:t> ”, </a:t>
            </a:r>
            <a:r>
              <a:rPr lang="en-US" sz="2800" dirty="0" err="1" smtClean="0">
                <a:solidFill>
                  <a:srgbClr val="FF0000"/>
                </a:solidFill>
              </a:rPr>
              <a:t>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truyền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tệ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hội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như</a:t>
            </a:r>
            <a:r>
              <a:rPr lang="en-US" sz="2800" dirty="0" smtClean="0">
                <a:solidFill>
                  <a:srgbClr val="FF0000"/>
                </a:solidFill>
              </a:rPr>
              <a:t> : Ma </a:t>
            </a:r>
            <a:r>
              <a:rPr lang="en-US" sz="2800" dirty="0" err="1" smtClean="0">
                <a:solidFill>
                  <a:srgbClr val="FF0000"/>
                </a:solidFill>
              </a:rPr>
              <a:t>túy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mại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dâm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trộm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cắp</a:t>
            </a:r>
            <a:r>
              <a:rPr lang="en-US" sz="2800" dirty="0" smtClean="0">
                <a:solidFill>
                  <a:srgbClr val="FF0000"/>
                </a:solidFill>
              </a:rPr>
              <a:t>….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DC14B1"/>
                </a:solidFill>
              </a:rPr>
              <a:t>“ </a:t>
            </a:r>
            <a:r>
              <a:rPr lang="en-US" sz="2800" dirty="0" err="1" smtClean="0">
                <a:solidFill>
                  <a:srgbClr val="DC14B1"/>
                </a:solidFill>
              </a:rPr>
              <a:t>Việt</a:t>
            </a:r>
            <a:r>
              <a:rPr lang="en-US" sz="2800" dirty="0" smtClean="0">
                <a:solidFill>
                  <a:srgbClr val="DC14B1"/>
                </a:solidFill>
              </a:rPr>
              <a:t> Nam </a:t>
            </a:r>
            <a:r>
              <a:rPr lang="en-US" sz="2800" dirty="0" err="1" smtClean="0">
                <a:solidFill>
                  <a:srgbClr val="DC14B1"/>
                </a:solidFill>
              </a:rPr>
              <a:t>Cộng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hòa</a:t>
            </a:r>
            <a:r>
              <a:rPr lang="en-US" sz="2800" dirty="0" smtClean="0">
                <a:solidFill>
                  <a:srgbClr val="DC14B1"/>
                </a:solidFill>
              </a:rPr>
              <a:t>” </a:t>
            </a:r>
            <a:r>
              <a:rPr lang="en-US" sz="2800" dirty="0" err="1" smtClean="0">
                <a:solidFill>
                  <a:srgbClr val="DC14B1"/>
                </a:solidFill>
              </a:rPr>
              <a:t>là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chế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độ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không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đáp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ứng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được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khát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vọng</a:t>
            </a:r>
            <a:r>
              <a:rPr lang="en-US" sz="2800" dirty="0" smtClean="0">
                <a:solidFill>
                  <a:srgbClr val="DC14B1"/>
                </a:solidFill>
              </a:rPr>
              <a:t> : </a:t>
            </a:r>
            <a:r>
              <a:rPr lang="en-US" sz="2800" dirty="0" err="1" smtClean="0">
                <a:solidFill>
                  <a:srgbClr val="DC14B1"/>
                </a:solidFill>
              </a:rPr>
              <a:t>Độc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lập</a:t>
            </a:r>
            <a:r>
              <a:rPr lang="en-US" sz="2800" dirty="0" smtClean="0">
                <a:solidFill>
                  <a:srgbClr val="DC14B1"/>
                </a:solidFill>
              </a:rPr>
              <a:t> , </a:t>
            </a:r>
            <a:r>
              <a:rPr lang="en-US" sz="2800" dirty="0" err="1" smtClean="0">
                <a:solidFill>
                  <a:srgbClr val="DC14B1"/>
                </a:solidFill>
              </a:rPr>
              <a:t>thống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nhất</a:t>
            </a:r>
            <a:r>
              <a:rPr lang="en-US" sz="2800" dirty="0" smtClean="0">
                <a:solidFill>
                  <a:srgbClr val="DC14B1"/>
                </a:solidFill>
              </a:rPr>
              <a:t> , </a:t>
            </a:r>
            <a:r>
              <a:rPr lang="en-US" sz="2800" dirty="0" err="1" smtClean="0">
                <a:solidFill>
                  <a:srgbClr val="DC14B1"/>
                </a:solidFill>
              </a:rPr>
              <a:t>hòa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bình</a:t>
            </a:r>
            <a:r>
              <a:rPr lang="en-US" sz="2800" dirty="0" smtClean="0">
                <a:solidFill>
                  <a:srgbClr val="DC14B1"/>
                </a:solidFill>
              </a:rPr>
              <a:t> , </a:t>
            </a:r>
            <a:r>
              <a:rPr lang="en-US" sz="2800" dirty="0" err="1" smtClean="0">
                <a:solidFill>
                  <a:srgbClr val="DC14B1"/>
                </a:solidFill>
              </a:rPr>
              <a:t>dân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chủ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của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nhân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dân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Việt</a:t>
            </a:r>
            <a:r>
              <a:rPr lang="en-US" sz="2800" dirty="0" smtClean="0">
                <a:solidFill>
                  <a:srgbClr val="DC14B1"/>
                </a:solidFill>
              </a:rPr>
              <a:t> Nam</a:t>
            </a:r>
          </a:p>
          <a:p>
            <a:r>
              <a:rPr lang="en-US" sz="2800" dirty="0" err="1" smtClean="0">
                <a:solidFill>
                  <a:srgbClr val="DC14B1"/>
                </a:solidFill>
              </a:rPr>
              <a:t>Chế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độ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thưc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dân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kiểu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mới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của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Mĩ</a:t>
            </a:r>
            <a:r>
              <a:rPr lang="en-US" sz="2800" dirty="0" smtClean="0">
                <a:solidFill>
                  <a:srgbClr val="DC14B1"/>
                </a:solidFill>
              </a:rPr>
              <a:t> ở </a:t>
            </a:r>
            <a:r>
              <a:rPr lang="en-US" sz="2800" dirty="0" err="1" smtClean="0">
                <a:solidFill>
                  <a:srgbClr val="DC14B1"/>
                </a:solidFill>
              </a:rPr>
              <a:t>Sài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Gòn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riêng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và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Miền</a:t>
            </a:r>
            <a:r>
              <a:rPr lang="en-US" sz="2800" dirty="0" smtClean="0">
                <a:solidFill>
                  <a:srgbClr val="DC14B1"/>
                </a:solidFill>
              </a:rPr>
              <a:t> Nam </a:t>
            </a:r>
            <a:r>
              <a:rPr lang="en-US" sz="2800" dirty="0" err="1" smtClean="0">
                <a:solidFill>
                  <a:srgbClr val="DC14B1"/>
                </a:solidFill>
              </a:rPr>
              <a:t>Việt</a:t>
            </a:r>
            <a:r>
              <a:rPr lang="en-US" sz="2800" dirty="0" smtClean="0">
                <a:solidFill>
                  <a:srgbClr val="DC14B1"/>
                </a:solidFill>
              </a:rPr>
              <a:t> Nam </a:t>
            </a:r>
            <a:r>
              <a:rPr lang="en-US" sz="2800" dirty="0" err="1" smtClean="0">
                <a:solidFill>
                  <a:srgbClr val="DC14B1"/>
                </a:solidFill>
              </a:rPr>
              <a:t>nói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chung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là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phản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động</a:t>
            </a:r>
            <a:r>
              <a:rPr lang="en-US" sz="2800" dirty="0" smtClean="0">
                <a:solidFill>
                  <a:srgbClr val="DC14B1"/>
                </a:solidFill>
              </a:rPr>
              <a:t>, </a:t>
            </a:r>
            <a:r>
              <a:rPr lang="en-US" sz="2800" dirty="0" err="1" smtClean="0">
                <a:solidFill>
                  <a:srgbClr val="DC14B1"/>
                </a:solidFill>
              </a:rPr>
              <a:t>tàn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bạo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và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tha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hóa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nhất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trong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lịch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sử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hiện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đại</a:t>
            </a:r>
            <a:r>
              <a:rPr lang="en-US" sz="2800" dirty="0" smtClean="0">
                <a:solidFill>
                  <a:srgbClr val="DC14B1"/>
                </a:solidFill>
              </a:rPr>
              <a:t> </a:t>
            </a:r>
            <a:r>
              <a:rPr lang="en-US" sz="2800" dirty="0" err="1" smtClean="0">
                <a:solidFill>
                  <a:srgbClr val="DC14B1"/>
                </a:solidFill>
              </a:rPr>
              <a:t>Việt</a:t>
            </a:r>
            <a:r>
              <a:rPr lang="en-US" sz="2800" dirty="0" smtClean="0">
                <a:solidFill>
                  <a:srgbClr val="DC14B1"/>
                </a:solidFill>
              </a:rPr>
              <a:t> Nam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620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II.CuỘC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ĐẤU TRANH CHỐNG MĨ- NGỤY CỦA NHÂN DÂN SÀI GÒN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“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5151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651510" indent="-514350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 “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”, “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</a:p>
          <a:p>
            <a:pPr marL="651510" indent="-514350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51510" indent="-514350"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MỘT SỐ HÌNH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y lai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3429000" cy="2381250"/>
          </a:xfrm>
        </p:spPr>
      </p:pic>
      <p:pic>
        <p:nvPicPr>
          <p:cNvPr id="5" name="Picture 4" descr="220px-Dead_woman_child-My_L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371600"/>
            <a:ext cx="4191000" cy="2438400"/>
          </a:xfrm>
          <a:prstGeom prst="rect">
            <a:avLst/>
          </a:prstGeom>
        </p:spPr>
      </p:pic>
      <p:pic>
        <p:nvPicPr>
          <p:cNvPr id="6" name="Picture 5" descr="220px-My_Lai_massacre_woman_and_child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038600"/>
            <a:ext cx="32004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3657600"/>
            <a:ext cx="37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38100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632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may ch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3505200" cy="6096000"/>
          </a:xfrm>
        </p:spPr>
      </p:pic>
      <p:pic>
        <p:nvPicPr>
          <p:cNvPr id="5" name="Picture 4" descr="ThuCap176_YenBai_Phap_PhatHanhTemsT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04800"/>
            <a:ext cx="45720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1009044" flipV="1">
            <a:off x="1905000" y="6324600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2743200"/>
            <a:ext cx="24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8" name="Picture 7" descr="ruong dung thi ha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276600"/>
            <a:ext cx="428625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0" y="6324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2.NGỌN LỬA ĐẤU TRANH CHỐNG MĨ- NGỤY BÙNG CHÁY TRONG LÒNG THÀNH PHỐ SÀI GÒN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10/7/1956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70%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12/5/1963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600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6/1963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700000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7/9/1963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524000"/>
            <a:ext cx="3962400" cy="3429000"/>
          </a:xfr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47800"/>
            <a:ext cx="35052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5334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5334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6637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Lĩnh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vực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báo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chí</a:t>
            </a:r>
            <a:r>
              <a:rPr lang="en-US" sz="2400" dirty="0" smtClean="0">
                <a:solidFill>
                  <a:srgbClr val="FF0000"/>
                </a:solidFill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</a:rPr>
              <a:t>Đấu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mạnh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mẽ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ngòi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bút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báo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yêu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DC14B1"/>
                </a:solidFill>
              </a:rPr>
              <a:t>=&gt; </a:t>
            </a:r>
            <a:r>
              <a:rPr lang="en-US" sz="2400" dirty="0" err="1" smtClean="0">
                <a:solidFill>
                  <a:srgbClr val="DC14B1"/>
                </a:solidFill>
              </a:rPr>
              <a:t>Tất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cả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các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tầng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lớp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nhân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dân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Sài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gòn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đều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đấu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tranh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điều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đó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báo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hiệu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cho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sự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suy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vong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của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một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chế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độ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không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đáp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ứng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được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yêu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cầu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của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nhân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dân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DC14B1"/>
                </a:solidFill>
              </a:rPr>
              <a:t>b.Những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anh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hùng</a:t>
            </a:r>
            <a:r>
              <a:rPr lang="en-US" sz="2400" dirty="0" smtClean="0">
                <a:solidFill>
                  <a:srgbClr val="DC14B1"/>
                </a:solidFill>
              </a:rPr>
              <a:t> “ </a:t>
            </a:r>
            <a:r>
              <a:rPr lang="en-US" sz="2400" dirty="0" err="1" smtClean="0">
                <a:solidFill>
                  <a:srgbClr val="DC14B1"/>
                </a:solidFill>
              </a:rPr>
              <a:t>tàng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hình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smtClean="0"/>
              <a:t>“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chiến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thầm</a:t>
            </a:r>
            <a:r>
              <a:rPr lang="en-US" sz="2400" dirty="0" smtClean="0"/>
              <a:t> </a:t>
            </a:r>
            <a:r>
              <a:rPr lang="en-US" sz="2400" dirty="0" err="1" smtClean="0"/>
              <a:t>lặng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- 2/5/1964 </a:t>
            </a:r>
            <a:r>
              <a:rPr lang="en-US" sz="2400" dirty="0" err="1" smtClean="0">
                <a:solidFill>
                  <a:srgbClr val="FF0000"/>
                </a:solidFill>
              </a:rPr>
              <a:t>các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chiến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sĩ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biệt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nhấn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chìm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chiến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hạm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Cac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sài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gòn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- 23/8/1966 </a:t>
            </a:r>
            <a:r>
              <a:rPr lang="en-US" sz="2400" dirty="0" err="1" smtClean="0">
                <a:solidFill>
                  <a:srgbClr val="FF0000"/>
                </a:solidFill>
              </a:rPr>
              <a:t>biệt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đánh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chìm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chiến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hạm</a:t>
            </a:r>
            <a:r>
              <a:rPr lang="en-US" sz="2400" dirty="0" smtClean="0">
                <a:solidFill>
                  <a:srgbClr val="FF0000"/>
                </a:solidFill>
              </a:rPr>
              <a:t> victory </a:t>
            </a:r>
            <a:r>
              <a:rPr lang="en-US" sz="2400" dirty="0" err="1" smtClean="0">
                <a:solidFill>
                  <a:srgbClr val="FF0000"/>
                </a:solidFill>
              </a:rPr>
              <a:t>nặng</a:t>
            </a:r>
            <a:r>
              <a:rPr lang="en-US" sz="2400" dirty="0" smtClean="0">
                <a:solidFill>
                  <a:srgbClr val="FF0000"/>
                </a:solidFill>
              </a:rPr>
              <a:t> 7000 </a:t>
            </a:r>
            <a:r>
              <a:rPr lang="en-US" sz="2400" dirty="0" err="1" smtClean="0">
                <a:solidFill>
                  <a:srgbClr val="FF0000"/>
                </a:solidFill>
              </a:rPr>
              <a:t>ngàn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tấn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- 3/1965 </a:t>
            </a:r>
            <a:r>
              <a:rPr lang="en-US" sz="2400" dirty="0" err="1" smtClean="0">
                <a:solidFill>
                  <a:srgbClr val="FF0000"/>
                </a:solidFill>
              </a:rPr>
              <a:t>đánh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đại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sứ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quán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Mĩ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diệt</a:t>
            </a:r>
            <a:r>
              <a:rPr lang="en-US" sz="2400" dirty="0" smtClean="0">
                <a:solidFill>
                  <a:srgbClr val="FF0000"/>
                </a:solidFill>
              </a:rPr>
              <a:t> 217 </a:t>
            </a:r>
            <a:r>
              <a:rPr lang="en-US" sz="2400" dirty="0" err="1" smtClean="0">
                <a:solidFill>
                  <a:srgbClr val="FF0000"/>
                </a:solidFill>
              </a:rPr>
              <a:t>tên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Mĩ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12/1965 </a:t>
            </a:r>
            <a:r>
              <a:rPr lang="en-US" sz="2400" dirty="0" err="1" smtClean="0">
                <a:solidFill>
                  <a:srgbClr val="FF0000"/>
                </a:solidFill>
              </a:rPr>
              <a:t>đặt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bom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hàng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Mê-trô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</a:rPr>
              <a:t>pôn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diệt</a:t>
            </a:r>
            <a:r>
              <a:rPr lang="en-US" sz="2400" dirty="0" smtClean="0">
                <a:solidFill>
                  <a:srgbClr val="FF0000"/>
                </a:solidFill>
              </a:rPr>
              <a:t> 200 phi </a:t>
            </a:r>
            <a:r>
              <a:rPr lang="en-US" sz="2400" dirty="0" err="1" smtClean="0">
                <a:solidFill>
                  <a:srgbClr val="FF0000"/>
                </a:solidFill>
              </a:rPr>
              <a:t>công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Mĩ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DC14B1"/>
                </a:solidFill>
              </a:rPr>
              <a:t>=&gt; </a:t>
            </a:r>
            <a:r>
              <a:rPr lang="en-US" sz="2400" dirty="0" err="1" smtClean="0">
                <a:solidFill>
                  <a:srgbClr val="DC14B1"/>
                </a:solidFill>
              </a:rPr>
              <a:t>Những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đóng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góp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của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những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người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anh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hùng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tàng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hình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ấy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góp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phần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lật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đổ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chính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quyền</a:t>
            </a:r>
            <a:r>
              <a:rPr lang="en-US" sz="2400" dirty="0" smtClean="0">
                <a:solidFill>
                  <a:srgbClr val="DC14B1"/>
                </a:solidFill>
              </a:rPr>
              <a:t> </a:t>
            </a:r>
            <a:r>
              <a:rPr lang="en-US" sz="2400" dirty="0" err="1" smtClean="0">
                <a:solidFill>
                  <a:srgbClr val="DC14B1"/>
                </a:solidFill>
              </a:rPr>
              <a:t>Mĩ</a:t>
            </a:r>
            <a:r>
              <a:rPr lang="en-US" sz="2400" dirty="0" smtClean="0">
                <a:solidFill>
                  <a:srgbClr val="DC14B1"/>
                </a:solidFill>
              </a:rPr>
              <a:t> – </a:t>
            </a:r>
            <a:r>
              <a:rPr lang="en-US" sz="2400" dirty="0" err="1" smtClean="0">
                <a:solidFill>
                  <a:srgbClr val="DC14B1"/>
                </a:solidFill>
              </a:rPr>
              <a:t>Ngụy</a:t>
            </a:r>
            <a:endParaRPr lang="en-US" sz="2400" dirty="0" smtClean="0">
              <a:solidFill>
                <a:srgbClr val="DC14B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DC14B1"/>
                </a:solidFill>
              </a:rPr>
              <a:t> </a:t>
            </a:r>
            <a:endParaRPr lang="en-US" sz="2400" dirty="0">
              <a:solidFill>
                <a:srgbClr val="DC14B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chiến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biệt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sài</a:t>
            </a:r>
            <a:r>
              <a:rPr lang="en-US" sz="2400" dirty="0" smtClean="0"/>
              <a:t> </a:t>
            </a:r>
            <a:r>
              <a:rPr lang="en-US" sz="2400" dirty="0" err="1" smtClean="0"/>
              <a:t>gòn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3200400" cy="3276600"/>
          </a:xfrm>
        </p:spPr>
      </p:pic>
      <p:pic>
        <p:nvPicPr>
          <p:cNvPr id="5" name="Picture 4" descr="USCoastGuardEag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76400"/>
            <a:ext cx="34290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105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1.Khách </a:t>
            </a:r>
            <a:r>
              <a:rPr lang="en-US" sz="2400" dirty="0" err="1" smtClean="0"/>
              <a:t>sạn</a:t>
            </a:r>
            <a:r>
              <a:rPr lang="en-US" sz="2400" dirty="0" smtClean="0"/>
              <a:t> </a:t>
            </a:r>
            <a:r>
              <a:rPr lang="en-US" sz="2400" dirty="0" err="1" smtClean="0"/>
              <a:t>metrople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5105400"/>
            <a:ext cx="345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2.Chiến </a:t>
            </a:r>
            <a:r>
              <a:rPr lang="en-US" sz="2400" dirty="0" err="1" smtClean="0"/>
              <a:t>hạm</a:t>
            </a:r>
            <a:r>
              <a:rPr lang="en-US" sz="2400" dirty="0" smtClean="0"/>
              <a:t> victory</a:t>
            </a:r>
            <a:endParaRPr lang="en-US" sz="24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I.BỘ MẶT SÀI GÒN DƯỚI THỜI MỸ NGỤY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ngo dinh diem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4724400" cy="4308937"/>
          </a:xfrm>
        </p:spPr>
      </p:pic>
      <p:sp>
        <p:nvSpPr>
          <p:cNvPr id="7" name="TextBox 6"/>
          <p:cNvSpPr txBox="1"/>
          <p:nvPr/>
        </p:nvSpPr>
        <p:spPr>
          <a:xfrm>
            <a:off x="3429000" y="5943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ÔNG LÀ AI ?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11/1954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L.Cô-lin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sứ,đề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/>
              <a:t>Mưu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Mĩ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xây</a:t>
            </a:r>
            <a:r>
              <a:rPr lang="en-US" sz="2400" dirty="0" smtClean="0"/>
              <a:t> </a:t>
            </a:r>
            <a:r>
              <a:rPr lang="en-US" sz="2400" dirty="0" err="1" smtClean="0"/>
              <a:t>dựng</a:t>
            </a:r>
            <a:r>
              <a:rPr lang="en-US" sz="2400" dirty="0" smtClean="0"/>
              <a:t> </a:t>
            </a:r>
            <a:r>
              <a:rPr lang="en-US" sz="2400" dirty="0" err="1" smtClean="0"/>
              <a:t>Sài</a:t>
            </a:r>
            <a:r>
              <a:rPr lang="en-US" sz="2400" dirty="0" smtClean="0"/>
              <a:t> </a:t>
            </a:r>
            <a:r>
              <a:rPr lang="en-US" sz="2400" dirty="0" err="1" smtClean="0"/>
              <a:t>Gòn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thủ</a:t>
            </a:r>
            <a:r>
              <a:rPr lang="en-US" sz="2400" dirty="0" smtClean="0"/>
              <a:t> </a:t>
            </a:r>
            <a:r>
              <a:rPr lang="en-US" sz="2400" dirty="0" err="1" smtClean="0"/>
              <a:t>đô</a:t>
            </a:r>
            <a:r>
              <a:rPr lang="en-US" sz="2400" dirty="0" smtClean="0"/>
              <a:t>,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gọi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“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tự</a:t>
            </a:r>
            <a:r>
              <a:rPr lang="en-US" sz="2400" dirty="0" smtClean="0"/>
              <a:t> do ở </a:t>
            </a:r>
            <a:r>
              <a:rPr lang="en-US" sz="2400" dirty="0" err="1" smtClean="0"/>
              <a:t>Châu</a:t>
            </a:r>
            <a:r>
              <a:rPr lang="en-US" sz="2400" dirty="0" smtClean="0"/>
              <a:t> Á :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trung</a:t>
            </a:r>
            <a:r>
              <a:rPr lang="en-US" sz="2400" dirty="0" smtClean="0"/>
              <a:t> </a:t>
            </a:r>
            <a:r>
              <a:rPr lang="en-US" sz="2400" dirty="0" err="1" smtClean="0"/>
              <a:t>tâm</a:t>
            </a:r>
            <a:r>
              <a:rPr lang="en-US" sz="2400" dirty="0" smtClean="0"/>
              <a:t> </a:t>
            </a:r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, </a:t>
            </a:r>
            <a:r>
              <a:rPr lang="en-US" sz="2400" dirty="0" err="1" smtClean="0"/>
              <a:t>kinh</a:t>
            </a:r>
            <a:r>
              <a:rPr lang="en-US" sz="2400" dirty="0" smtClean="0"/>
              <a:t> </a:t>
            </a:r>
            <a:r>
              <a:rPr lang="en-US" sz="2400" dirty="0" err="1" smtClean="0"/>
              <a:t>tế</a:t>
            </a:r>
            <a:r>
              <a:rPr lang="en-US" sz="2400" dirty="0" smtClean="0"/>
              <a:t>,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hóa</a:t>
            </a:r>
            <a:r>
              <a:rPr lang="en-US" sz="2400" dirty="0" smtClean="0"/>
              <a:t>, </a:t>
            </a:r>
            <a:r>
              <a:rPr lang="en-US" sz="2400" dirty="0" err="1" smtClean="0"/>
              <a:t>xã</a:t>
            </a:r>
            <a:r>
              <a:rPr lang="en-US" sz="2400" dirty="0" smtClean="0"/>
              <a:t> </a:t>
            </a:r>
            <a:r>
              <a:rPr lang="en-US" sz="2400" dirty="0" err="1" smtClean="0"/>
              <a:t>hội</a:t>
            </a:r>
            <a:r>
              <a:rPr lang="en-US" sz="2400" dirty="0" smtClean="0"/>
              <a:t>, </a:t>
            </a:r>
            <a:r>
              <a:rPr lang="en-US" sz="2400" dirty="0" err="1" smtClean="0"/>
              <a:t>ngoại</a:t>
            </a:r>
            <a:r>
              <a:rPr lang="en-US" sz="2400" dirty="0" smtClean="0"/>
              <a:t> </a:t>
            </a:r>
            <a:r>
              <a:rPr lang="en-US" sz="2400" dirty="0" err="1" smtClean="0"/>
              <a:t>giao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mĩ</a:t>
            </a:r>
            <a:r>
              <a:rPr lang="en-US" sz="2400" dirty="0" smtClean="0"/>
              <a:t>.</a:t>
            </a:r>
          </a:p>
          <a:p>
            <a:pPr>
              <a:buFontTx/>
              <a:buChar char="-"/>
            </a:pPr>
            <a:r>
              <a:rPr lang="en-US" sz="2400" dirty="0" err="1" smtClean="0"/>
              <a:t>Khác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dân</a:t>
            </a:r>
            <a:r>
              <a:rPr lang="en-US" sz="2400" dirty="0" smtClean="0"/>
              <a:t>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</a:t>
            </a:r>
            <a:r>
              <a:rPr lang="en-US" sz="2400" dirty="0" err="1" smtClean="0"/>
              <a:t>cũ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,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dân</a:t>
            </a:r>
            <a:r>
              <a:rPr lang="en-US" sz="2400" dirty="0" smtClean="0"/>
              <a:t> </a:t>
            </a:r>
            <a:r>
              <a:rPr lang="en-US" sz="2400" dirty="0" err="1" smtClean="0"/>
              <a:t>mới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Mĩ</a:t>
            </a:r>
            <a:r>
              <a:rPr lang="en-US" sz="2400" dirty="0" smtClean="0"/>
              <a:t> </a:t>
            </a:r>
            <a:r>
              <a:rPr lang="en-US" sz="2400" dirty="0" err="1" smtClean="0"/>
              <a:t>vừa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 smtClean="0"/>
              <a:t>nhưng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vừa</a:t>
            </a:r>
            <a:r>
              <a:rPr lang="en-US" sz="2400" dirty="0" smtClean="0"/>
              <a:t> </a:t>
            </a:r>
            <a:r>
              <a:rPr lang="en-US" sz="2400" dirty="0" err="1" smtClean="0"/>
              <a:t>giấu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 smtClean="0"/>
              <a:t>trá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, </a:t>
            </a:r>
            <a:r>
              <a:rPr lang="en-US" sz="2400" dirty="0" err="1" smtClean="0"/>
              <a:t>vừa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“ </a:t>
            </a:r>
            <a:r>
              <a:rPr lang="en-US" sz="2400" dirty="0" err="1" smtClean="0"/>
              <a:t>bàn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sắt</a:t>
            </a:r>
            <a:r>
              <a:rPr lang="en-US" sz="2400" dirty="0" smtClean="0"/>
              <a:t>” </a:t>
            </a:r>
            <a:r>
              <a:rPr lang="en-US" sz="2400" dirty="0" err="1" smtClean="0"/>
              <a:t>bạo</a:t>
            </a:r>
            <a:r>
              <a:rPr lang="en-US" sz="2400" dirty="0" smtClean="0"/>
              <a:t> </a:t>
            </a:r>
            <a:r>
              <a:rPr lang="en-US" sz="2400" dirty="0" err="1" smtClean="0"/>
              <a:t>lực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xít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Ngô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Diệm</a:t>
            </a:r>
            <a:r>
              <a:rPr lang="en-US" sz="2400" dirty="0" smtClean="0"/>
              <a:t> </a:t>
            </a:r>
            <a:r>
              <a:rPr lang="en-US" sz="2400" dirty="0" err="1" smtClean="0"/>
              <a:t>vừa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“ </a:t>
            </a:r>
            <a:r>
              <a:rPr lang="en-US" sz="2400" dirty="0" err="1" smtClean="0"/>
              <a:t>bàn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nhung</a:t>
            </a:r>
            <a:r>
              <a:rPr lang="en-US" sz="2400" dirty="0" smtClean="0"/>
              <a:t> </a:t>
            </a:r>
            <a:r>
              <a:rPr lang="en-US" sz="2400" dirty="0" err="1" smtClean="0"/>
              <a:t>lụa</a:t>
            </a:r>
            <a:r>
              <a:rPr lang="en-US" sz="2400" dirty="0" smtClean="0"/>
              <a:t>”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đô</a:t>
            </a:r>
            <a:r>
              <a:rPr lang="en-US" sz="2400" dirty="0" smtClean="0"/>
              <a:t> la </a:t>
            </a:r>
            <a:r>
              <a:rPr lang="en-US" sz="2400" dirty="0" err="1" smtClean="0"/>
              <a:t>Mĩ</a:t>
            </a:r>
            <a:r>
              <a:rPr lang="en-US" sz="2400" dirty="0" smtClean="0"/>
              <a:t> </a:t>
            </a:r>
          </a:p>
          <a:p>
            <a:pPr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6781800" cy="3886200"/>
          </a:xfrm>
        </p:spPr>
      </p:pic>
      <p:sp>
        <p:nvSpPr>
          <p:cNvPr id="5" name="TextBox 4"/>
          <p:cNvSpPr txBox="1"/>
          <p:nvPr/>
        </p:nvSpPr>
        <p:spPr>
          <a:xfrm>
            <a:off x="1905000" y="5791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SÂN BAY TÂN SÂN NHẤT THỜI MỸ- NGỤY </a:t>
            </a:r>
            <a:endParaRPr lang="en-US" dirty="0"/>
          </a:p>
        </p:txBody>
      </p:sp>
    </p:spTree>
  </p:cSld>
  <p:clrMapOvr>
    <a:masterClrMapping/>
  </p:clrMapOvr>
  <p:transition spd="slow" advTm="4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? </a:t>
            </a:r>
            <a:endParaRPr lang="en-US" dirty="0"/>
          </a:p>
        </p:txBody>
      </p:sp>
      <p:pic>
        <p:nvPicPr>
          <p:cNvPr id="4" name="Picture 3" descr="800px-Tòa_đô_Chánh cua my.dinh xa tay cua ph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39624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TÒA ĐÔ CHÁNH ) </a:t>
            </a:r>
            <a:endParaRPr lang="en-US" sz="2400" dirty="0"/>
          </a:p>
        </p:txBody>
      </p:sp>
      <p:pic>
        <p:nvPicPr>
          <p:cNvPr id="6" name="Picture 5" descr="tru so uy ban nhan dan tp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2590800"/>
            <a:ext cx="42672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5715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Trụ</a:t>
            </a:r>
            <a:r>
              <a:rPr lang="en-US" sz="2400" dirty="0" smtClean="0"/>
              <a:t> </a:t>
            </a:r>
            <a:r>
              <a:rPr lang="en-US" sz="2400" dirty="0" err="1" smtClean="0"/>
              <a:t>sở</a:t>
            </a:r>
            <a:r>
              <a:rPr lang="en-US" sz="2400" dirty="0" smtClean="0"/>
              <a:t> </a:t>
            </a:r>
            <a:r>
              <a:rPr lang="en-US" sz="2400" dirty="0" err="1" smtClean="0"/>
              <a:t>ủy</a:t>
            </a:r>
            <a:r>
              <a:rPr lang="en-US" sz="2400" dirty="0" smtClean="0"/>
              <a:t> ban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dân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phố</a:t>
            </a:r>
            <a:r>
              <a:rPr lang="en-US" sz="2400" dirty="0" smtClean="0"/>
              <a:t> </a:t>
            </a:r>
            <a:r>
              <a:rPr lang="en-US" sz="2400" dirty="0" err="1" smtClean="0"/>
              <a:t>Hồ</a:t>
            </a:r>
            <a:r>
              <a:rPr lang="en-US" sz="2400" dirty="0" smtClean="0"/>
              <a:t> </a:t>
            </a:r>
            <a:r>
              <a:rPr lang="en-US" sz="2400" dirty="0" err="1" smtClean="0"/>
              <a:t>Chí</a:t>
            </a:r>
            <a:r>
              <a:rPr lang="en-US" sz="2400" dirty="0" smtClean="0"/>
              <a:t> Minh </a:t>
            </a:r>
            <a:endParaRPr lang="en-US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Cang Nha Rong x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3886200" cy="5105400"/>
          </a:xfrm>
        </p:spPr>
      </p:pic>
      <p:pic>
        <p:nvPicPr>
          <p:cNvPr id="5" name="Picture 4" descr="bennharo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57200"/>
            <a:ext cx="4108823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685800" y="556620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CẢNG NHÀ RỒNG XƯA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562600" y="557864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CẢNG NHÀ RỒNG NGÀY NAY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6400799"/>
            <a:ext cx="670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Đầu Đường Nguyễn Tất Thành, Quận 4 - Hồ Chí Minh</a:t>
            </a:r>
            <a:endParaRPr 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ho ben thanh xua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3886200" cy="3733800"/>
          </a:xfrm>
        </p:spPr>
      </p:pic>
      <p:pic>
        <p:nvPicPr>
          <p:cNvPr id="5" name="Picture 4" descr="cho ben thanh ngay nay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40386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10540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CHỢ BẾN THÀNH XƯA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181600"/>
            <a:ext cx="394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CHỢ BẾN THÀNH NGÀY NAY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56388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r>
              <a:rPr lang="vi-VN" i="1" dirty="0" smtClean="0"/>
              <a:t>Địa chỉ: Cửa Nam (nằm giữa các đường Phan Bội Châu - Phan Chu Trinh - Lê Thánh Tôn - Công trường Quách Thị Trang) - Phường Bến Thành - Quận 1, TP. HCM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1" y="5181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NHÀ THỜ ĐỨC BÀ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81aW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2743200" cy="3657600"/>
          </a:xfrm>
        </p:spPr>
      </p:pic>
      <p:pic>
        <p:nvPicPr>
          <p:cNvPr id="10" name="Picture 9" descr="Zv6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95400"/>
            <a:ext cx="2743200" cy="3733800"/>
          </a:xfrm>
          <a:prstGeom prst="rect">
            <a:avLst/>
          </a:prstGeom>
        </p:spPr>
      </p:pic>
      <p:pic>
        <p:nvPicPr>
          <p:cNvPr id="11" name="Picture 10" descr="75uY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371600"/>
            <a:ext cx="2438400" cy="3657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524000" y="6095999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76400" y="5691156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Địa</a:t>
            </a:r>
            <a:r>
              <a:rPr lang="en-US" i="1" dirty="0" smtClean="0"/>
              <a:t> </a:t>
            </a:r>
            <a:r>
              <a:rPr lang="en-US" i="1" dirty="0" err="1" smtClean="0"/>
              <a:t>chỉ</a:t>
            </a:r>
            <a:r>
              <a:rPr lang="en-US" i="1" dirty="0" smtClean="0"/>
              <a:t>: 1 </a:t>
            </a:r>
            <a:r>
              <a:rPr lang="en-US" i="1" dirty="0" err="1" smtClean="0"/>
              <a:t>Công</a:t>
            </a:r>
            <a:r>
              <a:rPr lang="en-US" i="1" dirty="0" smtClean="0"/>
              <a:t> </a:t>
            </a:r>
            <a:r>
              <a:rPr lang="en-US" i="1" dirty="0" err="1" smtClean="0"/>
              <a:t>xã</a:t>
            </a:r>
            <a:r>
              <a:rPr lang="en-US" i="1" dirty="0" smtClean="0"/>
              <a:t> Paris, P. </a:t>
            </a:r>
            <a:r>
              <a:rPr lang="en-US" i="1" dirty="0" err="1" smtClean="0"/>
              <a:t>Bến</a:t>
            </a:r>
            <a:r>
              <a:rPr lang="en-US" i="1" dirty="0" smtClean="0"/>
              <a:t> </a:t>
            </a:r>
            <a:r>
              <a:rPr lang="en-US" i="1" dirty="0" err="1" smtClean="0"/>
              <a:t>Nghé</a:t>
            </a:r>
            <a:r>
              <a:rPr lang="en-US" i="1" dirty="0" smtClean="0"/>
              <a:t>, Q.1, Tp. HCM.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nh doc lap kien truc su.ngo viet thu BIEU TUONG QUYEN LUC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282440" cy="3505200"/>
          </a:xfrm>
        </p:spPr>
      </p:pic>
      <p:pic>
        <p:nvPicPr>
          <p:cNvPr id="5" name="Picture 4" descr="dinh doc lap bay g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00200"/>
            <a:ext cx="38100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486400"/>
            <a:ext cx="419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DINH TỔNG THỐNG  THỜI MỸ- NGỤY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486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DINH THỐNG NHẤT NGÀY NAY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</TotalTime>
  <Words>830</Words>
  <Application>Microsoft Office PowerPoint</Application>
  <PresentationFormat>On-screen Show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Bài 6   CuỘC ĐẤU TRANH CHỐNG MĨ-NGỤY CỦA NHÂN DÂN SÀI GÒN </vt:lpstr>
      <vt:lpstr>I.BỘ MẶT SÀI GÒN DƯỚI THỜI MỸ NGỤY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II.CuỘC ĐẤU TRANH CHỐNG MĨ- NGỤY CỦA NHÂN DÂN SÀI GÒN </vt:lpstr>
      <vt:lpstr>MỘT SỐ HÌNH Ảnh của việc thực hiện chính sách tố cộng, diệt cộng, tìm diệt và bình định </vt:lpstr>
      <vt:lpstr>PowerPoint Presentation</vt:lpstr>
      <vt:lpstr>2.NGỌN LỬA ĐẤU TRANH CHỐNG MĨ- NGỤY BÙNG CHÁY TRONG LÒNG THÀNH PHỐ SÀI GÒN </vt:lpstr>
      <vt:lpstr>PowerPoint Presentation</vt:lpstr>
      <vt:lpstr>PowerPoint Presentation</vt:lpstr>
      <vt:lpstr>Một số hình ảnh chiến công của biệt động sài gòn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 : CuỘC ĐẤU TRANH CHỐNG MĨ-NGỤY CỦA NHÂN DÂN SÀI GÒN</dc:title>
  <dc:creator>USER</dc:creator>
  <cp:lastModifiedBy>Administrator</cp:lastModifiedBy>
  <cp:revision>36</cp:revision>
  <dcterms:created xsi:type="dcterms:W3CDTF">2012-03-06T00:38:13Z</dcterms:created>
  <dcterms:modified xsi:type="dcterms:W3CDTF">2023-04-02T15:10:07Z</dcterms:modified>
</cp:coreProperties>
</file>